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Nunito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  <p:embeddedFont>
      <p:font typeface="Maven Pro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5.xml"/><Relationship Id="rId42" Type="http://schemas.openxmlformats.org/officeDocument/2006/relationships/font" Target="fonts/MavenPro-bold.fntdata"/><Relationship Id="rId41" Type="http://schemas.openxmlformats.org/officeDocument/2006/relationships/font" Target="fonts/MavenPro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italic.fntdata"/><Relationship Id="rId12" Type="http://schemas.openxmlformats.org/officeDocument/2006/relationships/slide" Target="slides/slide7.xml"/><Relationship Id="rId34" Type="http://schemas.openxmlformats.org/officeDocument/2006/relationships/font" Target="fonts/Nunito-bold.fntdata"/><Relationship Id="rId15" Type="http://schemas.openxmlformats.org/officeDocument/2006/relationships/slide" Target="slides/slide10.xml"/><Relationship Id="rId37" Type="http://schemas.openxmlformats.org/officeDocument/2006/relationships/font" Target="fonts/Lato-regular.fntdata"/><Relationship Id="rId14" Type="http://schemas.openxmlformats.org/officeDocument/2006/relationships/slide" Target="slides/slide9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2.xml"/><Relationship Id="rId39" Type="http://schemas.openxmlformats.org/officeDocument/2006/relationships/font" Target="fonts/Lato-italic.fntdata"/><Relationship Id="rId16" Type="http://schemas.openxmlformats.org/officeDocument/2006/relationships/slide" Target="slides/slide11.xml"/><Relationship Id="rId38" Type="http://schemas.openxmlformats.org/officeDocument/2006/relationships/font" Target="fonts/La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introduction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Pleased to speak today about our research on the state of archival description in aggregation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e06acae6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e06acae6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df26ca504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df26ca504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findings: quick 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the high level. Let’s take a look at a few more findings through charts and graphs from the report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df26ca504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df26ca504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Comments: Let’s have a look at the last twenty years. We see two general clusters of aggregators forming, one around 2000, a second in 2008-2010, and just a handful started in recent years.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df26ca504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df26ca504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The western US is very well aggregated. The eastern seaboard is mixed (and includes two defunct aggregations), and a vast swath of the Midwest is left out. 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eorgia"/>
                <a:ea typeface="Georgia"/>
                <a:cs typeface="Georgia"/>
                <a:sym typeface="Georgia"/>
              </a:rPr>
              <a:t>Green: </a:t>
            </a: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Aggregator open to all, and one or more institutions in the state participate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eorgia"/>
                <a:ea typeface="Georgia"/>
                <a:cs typeface="Georgia"/>
                <a:sym typeface="Georgia"/>
              </a:rPr>
              <a:t>Yellow:</a:t>
            </a: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 Aggregator open to a limited number of participants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eorgia"/>
                <a:ea typeface="Georgia"/>
                <a:cs typeface="Georgia"/>
                <a:sym typeface="Georgia"/>
              </a:rPr>
              <a:t>Blue: </a:t>
            </a: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Aggregator was present at one time but is not now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eorgia"/>
                <a:ea typeface="Georgia"/>
                <a:cs typeface="Georgia"/>
                <a:sym typeface="Georgia"/>
              </a:rPr>
              <a:t>Grey:</a:t>
            </a: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 Aggregator open to institutions in that state, but institutions do not participate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Georgia"/>
                <a:ea typeface="Georgia"/>
                <a:cs typeface="Georgia"/>
                <a:sym typeface="Georgia"/>
              </a:rPr>
              <a:t>Red: </a:t>
            </a: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No access to an aggregator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df26ca504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5df26ca504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Numbers of records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be the majority of the finding aids in structured format in the 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 role of NUCMC, not included in analysis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df26ca504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5df26ca504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records, no EAD3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df26ca504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df26ca504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df26ca504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df26ca504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ten aggregators and meta-aggregators had identified budgets to support the aggregation.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sources of those budgets are overwhelmingly the host institutions--convenient, but also vulnerable. Only three aggregations are supported in part or wholly by membership fees, and one meta-aggregation is wholly grant funded.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dff0adf87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5dff0adf87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Grant funding started, but has not sustained, many aggregations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...but meta-aggregation relies on persistent hosting that is largely provided by aggregators.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dff0adf87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dff0adf87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df26ca504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df26ca504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part of. The Toward a National Finding Aid Network project, or NAFAN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twenty years….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df26ca504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5df26ca504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Full-day symposium in June at UC Riverside with all core partners and advisers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conclusions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dff0adf87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dff0adf87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Here was our question of the day: Do we continue as is, or do it differently --and better?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5dff0adf87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5dff0adf87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dff0adf87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dff0adf87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dff0adf87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dff0adf87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we are proposing is a massive and transformative collaborative effort.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dff0adf87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dff0adf87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5dff0adf87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5dff0adf87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5dff0adf87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5dff0adf87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df26ca504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df26ca504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ack Archives Florida, NC ECHO as defunct networks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profiles of Yale, Harvard, the University of Washington, and Oregon State University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df26ca504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df26ca504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df26ca504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df26ca504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project has three elements…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this forum, I’m going to focus on the profile as a significant piece of research in the field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df26ca504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df26ca504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definitions,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aggregation? Key questions are around next steps in aggregation. They also inform us substantially on the state of archival description and access in the US.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df26ca504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df26ca504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9ed63da7b12010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9ed63da7b12010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100"/>
              <a:buChar char="●"/>
            </a:pPr>
            <a:r>
              <a:rPr lang="en">
                <a:solidFill>
                  <a:srgbClr val="980000"/>
                </a:solidFill>
              </a:rPr>
              <a:t>We just posted a report titled "Finding Aid Aggregation at a Crossroads", which summarizes our findings</a:t>
            </a:r>
            <a:endParaRPr>
              <a:solidFill>
                <a:srgbClr val="98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100"/>
              <a:buChar char="●"/>
            </a:pPr>
            <a:r>
              <a:rPr lang="en">
                <a:solidFill>
                  <a:srgbClr val="980000"/>
                </a:solidFill>
              </a:rPr>
              <a:t>The report is linked from the project wiki -- and also directly available at this URL</a:t>
            </a:r>
            <a:endParaRPr>
              <a:solidFill>
                <a:srgbClr val="98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100"/>
              <a:buChar char="●"/>
            </a:pPr>
            <a:r>
              <a:rPr lang="en">
                <a:solidFill>
                  <a:srgbClr val="980000"/>
                </a:solidFill>
              </a:rPr>
              <a:t>Jodi took the lead on conducting the data gathering, compiling the information, and preparing the content in the report</a:t>
            </a:r>
            <a:endParaRPr>
              <a:solidFill>
                <a:srgbClr val="98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100"/>
              <a:buChar char="●"/>
            </a:pPr>
            <a:r>
              <a:rPr lang="en">
                <a:solidFill>
                  <a:srgbClr val="980000"/>
                </a:solidFill>
              </a:rPr>
              <a:t>The methodology for compiling the data included conducting in-depth interviews and surveys with representatives for current and defunct aggregations, which is included within the report</a:t>
            </a:r>
            <a:endParaRPr>
              <a:solidFill>
                <a:srgbClr val="98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e06acae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e06acae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F9CB9C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consulting.allison-bunnell.ne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734906"/>
            <a:ext cx="4255500" cy="275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Archival Description at a Crossroads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62739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SAA Research Forum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Jodi Allison-Bunnell, AB Consulting, author and research analyst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Adrian Turner, California Digital Library, editor and project director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 for Analysis</a:t>
            </a:r>
            <a:endParaRPr/>
          </a:p>
        </p:txBody>
      </p:sp>
      <p:sp>
        <p:nvSpPr>
          <p:cNvPr id="338" name="Google Shape;338;p22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Quantitative Analysis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Merged survey and interview data to produce a profile for each aggregator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Merged data to create meta-analysis across all respondents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Creation of charts and graphs to compare and present data</a:t>
            </a:r>
            <a:endParaRPr sz="1400"/>
          </a:p>
        </p:txBody>
      </p:sp>
      <p:sp>
        <p:nvSpPr>
          <p:cNvPr id="339" name="Google Shape;339;p22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Qualitative Analysis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Themes from responses, particularly from interviews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Connections to landscape of description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Findings</a:t>
            </a:r>
            <a:endParaRPr/>
          </a:p>
        </p:txBody>
      </p:sp>
      <p:sp>
        <p:nvSpPr>
          <p:cNvPr id="345" name="Google Shape;345;p2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Aggregators have increased the visibility of collections and exposed connections between them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Current aggregations are not comprehensive for their state or region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Aggregators built systems for hosting, indexing, and displaying EAD; those systems are aging, and there is no obvious successor solution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Grant funding started, but has not sustained, most aggregations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Most rely on a host institution, one or more champions, and the perception that they use no resources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Few aggregators have invested in understanding their users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This is a landscape ripe for evolution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4" title="Figure 6: Timeline of Aggregator and Meta Aggregator Found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13" y="269338"/>
            <a:ext cx="8847175" cy="46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4"/>
          <p:cNvSpPr txBox="1"/>
          <p:nvPr/>
        </p:nvSpPr>
        <p:spPr>
          <a:xfrm>
            <a:off x="1890700" y="40650"/>
            <a:ext cx="50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Timeline of Aggregator and Meta-Aggregator Founding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93200" y="432150"/>
            <a:ext cx="3228600" cy="3991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4"/>
          <p:cNvSpPr/>
          <p:nvPr/>
        </p:nvSpPr>
        <p:spPr>
          <a:xfrm>
            <a:off x="3963775" y="584625"/>
            <a:ext cx="2104500" cy="41181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4"/>
          <p:cNvSpPr/>
          <p:nvPr/>
        </p:nvSpPr>
        <p:spPr>
          <a:xfrm>
            <a:off x="3435300" y="737025"/>
            <a:ext cx="3470400" cy="41181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Dxtx6YgvCFlJspGW_5CAd5zAisoyFdcOXL5WGDUk4hvMbPHEhfUtxMmYHjEYzSN_xalpk5Vk2t0rA7Kped1ZZhTrCqXLSRcs9Ef7NfQ16TtTER91leCxepEEqJaxragMvKTbRQ47" id="359" name="Google Shape;359;p25"/>
          <p:cNvPicPr preferRelativeResize="0"/>
          <p:nvPr/>
        </p:nvPicPr>
        <p:blipFill rotWithShape="1">
          <a:blip r:embed="rId3">
            <a:alphaModFix/>
          </a:blip>
          <a:srcRect b="0" l="0" r="0" t="7535"/>
          <a:stretch/>
        </p:blipFill>
        <p:spPr>
          <a:xfrm>
            <a:off x="360075" y="286275"/>
            <a:ext cx="8423825" cy="4828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5"/>
          <p:cNvSpPr txBox="1"/>
          <p:nvPr/>
        </p:nvSpPr>
        <p:spPr>
          <a:xfrm>
            <a:off x="2581925" y="67775"/>
            <a:ext cx="40797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Access to State or Regional Aggregator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p25"/>
          <p:cNvSpPr txBox="1"/>
          <p:nvPr/>
        </p:nvSpPr>
        <p:spPr>
          <a:xfrm>
            <a:off x="6956850" y="3067450"/>
            <a:ext cx="1889700" cy="18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Repositories in half of U.S. states have access to an aggregator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6"/>
          <p:cNvPicPr preferRelativeResize="0"/>
          <p:nvPr/>
        </p:nvPicPr>
        <p:blipFill rotWithShape="1">
          <a:blip r:embed="rId3">
            <a:alphaModFix/>
          </a:blip>
          <a:srcRect b="2631" l="0" r="0" t="9940"/>
          <a:stretch/>
        </p:blipFill>
        <p:spPr>
          <a:xfrm>
            <a:off x="3003975" y="1009850"/>
            <a:ext cx="6140024" cy="32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6"/>
          <p:cNvSpPr txBox="1"/>
          <p:nvPr/>
        </p:nvSpPr>
        <p:spPr>
          <a:xfrm>
            <a:off x="4267988" y="548900"/>
            <a:ext cx="36120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Number of Records Per Aggregator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8" name="Google Shape;368;p26"/>
          <p:cNvSpPr txBox="1"/>
          <p:nvPr/>
        </p:nvSpPr>
        <p:spPr>
          <a:xfrm>
            <a:off x="616675" y="1847251"/>
            <a:ext cx="2337900" cy="23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Aggregators host 127,516 EAD finding aids and 39,563 other records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ArchiveGrid includes 195,659 EAD finding aids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There is significant known (but not quantified) overlap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9" name="Google Shape;369;p26"/>
          <p:cNvSpPr txBox="1"/>
          <p:nvPr/>
        </p:nvSpPr>
        <p:spPr>
          <a:xfrm>
            <a:off x="567725" y="516900"/>
            <a:ext cx="31437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Aggregators provide persistent hosting for significant numbers of EAD finding aids in the U.S.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50" y="2011025"/>
            <a:ext cx="4124325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7"/>
          <p:cNvSpPr txBox="1"/>
          <p:nvPr/>
        </p:nvSpPr>
        <p:spPr>
          <a:xfrm>
            <a:off x="686425" y="1409450"/>
            <a:ext cx="3110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 Formats Hosted by Aggregators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6" name="Google Shape;3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238" y="2267225"/>
            <a:ext cx="410527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7"/>
          <p:cNvSpPr txBox="1"/>
          <p:nvPr/>
        </p:nvSpPr>
        <p:spPr>
          <a:xfrm>
            <a:off x="5041675" y="1328150"/>
            <a:ext cx="30564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Formats Hosted by Meta-Aggregators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8" name="Google Shape;378;p27"/>
          <p:cNvSpPr txBox="1"/>
          <p:nvPr/>
        </p:nvSpPr>
        <p:spPr>
          <a:xfrm>
            <a:off x="1558625" y="332050"/>
            <a:ext cx="5966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Aggregators host mostly EAD2002 (no EAD3)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Meta-aggregators have mostly MARC and EAC-CPF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Value proposition</a:t>
            </a:r>
            <a:endParaRPr/>
          </a:p>
        </p:txBody>
      </p:sp>
      <p:sp>
        <p:nvSpPr>
          <p:cNvPr id="384" name="Google Shape;384;p28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Biggest value: Expose and facilitate search across collections at small or less well-known institutions and to reunite dispersed collections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Strong shared ethics around open and equitable access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Few have invested significantly in understanding their user audiences, and how they are changing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For most contributing institutions, simple and utility-like infrastructure is adequate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A smaller group is “champing at the bit” for innovation (LOD, etc.)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50" y="1887250"/>
            <a:ext cx="4097799" cy="27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9"/>
          <p:cNvSpPr txBox="1"/>
          <p:nvPr/>
        </p:nvSpPr>
        <p:spPr>
          <a:xfrm>
            <a:off x="4826775" y="1513100"/>
            <a:ext cx="39033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Budget Sources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1" name="Google Shape;391;p29"/>
          <p:cNvSpPr txBox="1"/>
          <p:nvPr/>
        </p:nvSpPr>
        <p:spPr>
          <a:xfrm>
            <a:off x="582800" y="1389250"/>
            <a:ext cx="31377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Annual Aggregator and Meta-Aggregator Budgets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2" name="Google Shape;392;p29"/>
          <p:cNvSpPr txBox="1"/>
          <p:nvPr/>
        </p:nvSpPr>
        <p:spPr>
          <a:xfrm>
            <a:off x="582800" y="516750"/>
            <a:ext cx="54147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Current Resources are Scarce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Sources Depend on Host Institutions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https://lh3.googleusercontent.com/6SqwmkNiYN9U7X5skOIVc49RP9q-EfTor1tzZsdpLfGwtOaoiLbPbDxPravy17VpwER8tF0XfE0dkVNzH_GLVwWMHd7DobN4pO_L5b7fVRTmfCLvskJ90n1zeobjDiUhoetALWoi" id="393" name="Google Shape;393;p29"/>
          <p:cNvPicPr preferRelativeResize="0"/>
          <p:nvPr/>
        </p:nvPicPr>
        <p:blipFill rotWithShape="1">
          <a:blip r:embed="rId4">
            <a:alphaModFix/>
          </a:blip>
          <a:srcRect b="0" l="0" r="0" t="11590"/>
          <a:stretch/>
        </p:blipFill>
        <p:spPr>
          <a:xfrm>
            <a:off x="4565249" y="2151550"/>
            <a:ext cx="4426351" cy="242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"/>
          <p:cNvSpPr txBox="1"/>
          <p:nvPr/>
        </p:nvSpPr>
        <p:spPr>
          <a:xfrm>
            <a:off x="408325" y="1076275"/>
            <a:ext cx="40254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Grant Funding by Year, 1999-2018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(without SNAC)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9" name="Google Shape;3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26" y="2084525"/>
            <a:ext cx="3871049" cy="239287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0"/>
          <p:cNvSpPr txBox="1"/>
          <p:nvPr/>
        </p:nvSpPr>
        <p:spPr>
          <a:xfrm>
            <a:off x="5302750" y="1016500"/>
            <a:ext cx="35373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Grant Funding for Aggregators and Meta-Aggregators, 1999-2018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(includes SNAC and DPLA)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30"/>
          <p:cNvSpPr txBox="1"/>
          <p:nvPr/>
        </p:nvSpPr>
        <p:spPr>
          <a:xfrm>
            <a:off x="790650" y="377800"/>
            <a:ext cx="75627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Grant Investment was Significant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But Recent Focus is for Meta-Aggregation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2" name="Google Shape;402;p30"/>
          <p:cNvSpPr txBox="1"/>
          <p:nvPr/>
        </p:nvSpPr>
        <p:spPr>
          <a:xfrm>
            <a:off x="93200" y="2084525"/>
            <a:ext cx="822000" cy="22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3" name="Google Shape;40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474" y="1740475"/>
            <a:ext cx="4525026" cy="279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409" name="Google Shape;409;p31"/>
          <p:cNvSpPr txBox="1"/>
          <p:nvPr>
            <p:ph idx="1" type="body"/>
          </p:nvPr>
        </p:nvSpPr>
        <p:spPr>
          <a:xfrm>
            <a:off x="1303800" y="1635425"/>
            <a:ext cx="7030500" cy="28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It’s </a:t>
            </a:r>
            <a:r>
              <a:rPr i="1" lang="en" sz="1800"/>
              <a:t>time to take stock </a:t>
            </a:r>
            <a:r>
              <a:rPr lang="en" sz="1800"/>
              <a:t>of the aggregation model as a community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We need to </a:t>
            </a:r>
            <a:r>
              <a:rPr i="1" lang="en" sz="1800"/>
              <a:t>become more user-centered</a:t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It’s time to consider how we can </a:t>
            </a:r>
            <a:r>
              <a:rPr i="1" lang="en" sz="1800"/>
              <a:t>work together </a:t>
            </a:r>
            <a:r>
              <a:rPr lang="en" sz="1800"/>
              <a:t>toward a robust, sustainable infrastructure that broadens access to collections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We have a deep commitment to providing </a:t>
            </a:r>
            <a:r>
              <a:rPr i="1" lang="en" sz="1800"/>
              <a:t>persistent and high quality access</a:t>
            </a:r>
            <a:r>
              <a:rPr lang="en" sz="1800"/>
              <a:t> to archival collections </a:t>
            </a:r>
            <a:r>
              <a:rPr i="1" lang="en" sz="1800"/>
              <a:t>regardless of which institution holds them</a:t>
            </a:r>
            <a:endParaRPr i="1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81550"/>
            <a:ext cx="3430500" cy="16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284" name="Google Shape;284;p14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Archival description (finding aid) aggregation developed over last  twenty years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What is the state of aggregation? We think that m</a:t>
            </a:r>
            <a:r>
              <a:rPr lang="en" sz="1400"/>
              <a:t>any aggregators are struggling to update their platforms and to engage with some of the most promising advances in the field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Could large-scale collaboration create efficiencies, increase effectiveness for end users and participants, and be more sustainable?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85" name="Google Shape;285;p14"/>
          <p:cNvSpPr txBox="1"/>
          <p:nvPr>
            <p:ph idx="1" type="subTitle"/>
          </p:nvPr>
        </p:nvSpPr>
        <p:spPr>
          <a:xfrm>
            <a:off x="1303800" y="1802600"/>
            <a:ext cx="3568500" cy="24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“</a:t>
            </a:r>
            <a:r>
              <a:rPr b="1" lang="en" sz="1800"/>
              <a:t>Toward a National Finding Aid Network”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P</a:t>
            </a:r>
            <a:r>
              <a:rPr lang="en" sz="1400"/>
              <a:t>lanning grant funded by California State Library LSTA program to the California Digital Library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2018 October-2019 September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Symposium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Do we continue archival description/finding aid aggregation as is, or do something new and larger scale?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Discussions</a:t>
            </a:r>
            <a:endParaRPr/>
          </a:p>
        </p:txBody>
      </p:sp>
      <p:sp>
        <p:nvSpPr>
          <p:cNvPr id="425" name="Google Shape;425;p3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Sustainable resourcing: What creates </a:t>
            </a:r>
            <a:r>
              <a:rPr lang="en" sz="1800"/>
              <a:t>conditions</a:t>
            </a:r>
            <a:r>
              <a:rPr lang="en" sz="1800"/>
              <a:t> for sustainability?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Value: What is the present value of aggregation? What could be the value?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Requirements: What is needed to meet the requirements we identified in Value?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5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Quo is Risky</a:t>
            </a:r>
            <a:endParaRPr/>
          </a:p>
        </p:txBody>
      </p:sp>
      <p:sp>
        <p:nvSpPr>
          <p:cNvPr id="431" name="Google Shape;431;p35"/>
          <p:cNvSpPr txBox="1"/>
          <p:nvPr>
            <p:ph idx="1" type="subTitle"/>
          </p:nvPr>
        </p:nvSpPr>
        <p:spPr>
          <a:xfrm>
            <a:off x="1303800" y="1946348"/>
            <a:ext cx="3430500" cy="12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We’d do it differently 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if we could</a:t>
            </a:r>
            <a:endParaRPr i="1" sz="2400"/>
          </a:p>
        </p:txBody>
      </p:sp>
      <p:sp>
        <p:nvSpPr>
          <p:cNvPr id="432" name="Google Shape;432;p35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Users can’t find what they need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Aggregations are organizationally and financially fragile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If aggregations fail, we may lose archival descriptions in which institutions, aggregators, and funders have invested substantial resources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Chose Action!</a:t>
            </a:r>
            <a:endParaRPr/>
          </a:p>
        </p:txBody>
      </p:sp>
      <p:sp>
        <p:nvSpPr>
          <p:cNvPr id="438" name="Google Shape;438;p36"/>
          <p:cNvSpPr txBox="1"/>
          <p:nvPr>
            <p:ph idx="1" type="body"/>
          </p:nvPr>
        </p:nvSpPr>
        <p:spPr>
          <a:xfrm>
            <a:off x="1303800" y="1597875"/>
            <a:ext cx="34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Near term: </a:t>
            </a:r>
            <a:r>
              <a:rPr lang="en" sz="1600">
                <a:solidFill>
                  <a:srgbClr val="000000"/>
                </a:solidFill>
              </a:rPr>
              <a:t>Sustain the value that archival description aggregation currently provides by promoting inter-aggregator collaboration.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</a:pPr>
            <a:r>
              <a:rPr lang="en" sz="1600">
                <a:solidFill>
                  <a:srgbClr val="000000"/>
                </a:solidFill>
              </a:rPr>
              <a:t>Save the metadata!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39" name="Google Shape;439;p36"/>
          <p:cNvSpPr txBox="1"/>
          <p:nvPr>
            <p:ph idx="2" type="body"/>
          </p:nvPr>
        </p:nvSpPr>
        <p:spPr>
          <a:xfrm>
            <a:off x="4903650" y="1597950"/>
            <a:ext cx="34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Longer term: </a:t>
            </a:r>
            <a:r>
              <a:rPr lang="en" sz="1500">
                <a:solidFill>
                  <a:srgbClr val="000000"/>
                </a:solidFill>
              </a:rPr>
              <a:t>Take transformative action to provide the value that the current approach does not provide.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❖"/>
            </a:pPr>
            <a:r>
              <a:rPr lang="en" sz="1500">
                <a:solidFill>
                  <a:srgbClr val="000000"/>
                </a:solidFill>
              </a:rPr>
              <a:t>Provide entry points to resources in the United States that that integrated description, content, and context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❖"/>
            </a:pPr>
            <a:r>
              <a:rPr lang="en" sz="1500">
                <a:solidFill>
                  <a:srgbClr val="000000"/>
                </a:solidFill>
              </a:rPr>
              <a:t>Work with all description levels, from item to repository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❖"/>
            </a:pPr>
            <a:r>
              <a:rPr lang="en" sz="1500">
                <a:solidFill>
                  <a:srgbClr val="000000"/>
                </a:solidFill>
              </a:rPr>
              <a:t>Develop shared infrastructure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445" name="Google Shape;445;p37"/>
          <p:cNvSpPr txBox="1"/>
          <p:nvPr>
            <p:ph idx="1" type="body"/>
          </p:nvPr>
        </p:nvSpPr>
        <p:spPr>
          <a:xfrm>
            <a:off x="1303800" y="1357875"/>
            <a:ext cx="7030500" cy="31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Serve End Users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i="1" lang="en" sz="1400"/>
              <a:t>Involve end users</a:t>
            </a:r>
            <a:r>
              <a:rPr lang="en" sz="1400"/>
              <a:t> to shape creation and development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Support discovery that gets end users as </a:t>
            </a:r>
            <a:r>
              <a:rPr i="1" lang="en" sz="1400"/>
              <a:t>close to the full resource</a:t>
            </a:r>
            <a:r>
              <a:rPr lang="en" sz="1400"/>
              <a:t> as possible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Provide access that is </a:t>
            </a:r>
            <a:r>
              <a:rPr i="1" lang="en" sz="1400"/>
              <a:t>about</a:t>
            </a:r>
            <a:r>
              <a:rPr lang="en" sz="1400"/>
              <a:t> rather than </a:t>
            </a:r>
            <a:r>
              <a:rPr i="1" lang="en" sz="1400"/>
              <a:t>where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Be Inclusive and Comprehensive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Recognize the value of under-represented collections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Provide end user service that is of value for better-resourced institutions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Reduce Local Work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400"/>
              <a:t>Support low barriers to entry by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Taking many forms of existing metadata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Integrating with related tools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Automating contribution processes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Setting minimal (but strict) requirements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Plan Complete by September 30, 2019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9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456" name="Google Shape;456;p39"/>
          <p:cNvSpPr txBox="1"/>
          <p:nvPr/>
        </p:nvSpPr>
        <p:spPr>
          <a:xfrm>
            <a:off x="992200" y="3548075"/>
            <a:ext cx="63321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Jodi Allison-Bunnell, AB Consulting, </a:t>
            </a: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http://consulting.allison-bunnell.net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Adrian Turner, California Digital Library, Adrian.Turner@ucop.edu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Partners</a:t>
            </a:r>
            <a:endParaRPr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1303800" y="1516775"/>
            <a:ext cx="34305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Aggregators</a:t>
            </a:r>
            <a:endParaRPr sz="1400"/>
          </a:p>
          <a:p>
            <a:pPr indent="-292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Archival Resources in Wisconsin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Arizona Archives Online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California Digital Library (Online Archive of California)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Chicago Collections Consortium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Connecticut Archives Online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Empire Archival Discovery Cooperative (EADC)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Orbis Cascade Alliance (Archives West)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Philadelphia Area Consortium of Special Collections Libraries (PAARP)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Rhode Island Archives and Manuscripts Online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Texas Archival Resources Online 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Virginia Heritage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University of Nebraska Consortium of Libraries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OhioLINK (OhioLINK Finding Aid Repository)</a:t>
            </a:r>
            <a:endParaRPr sz="10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❖"/>
            </a:pPr>
            <a:r>
              <a:rPr lang="en" sz="1000"/>
              <a:t>Rocky Mountain Online Archive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"/>
          <p:cNvSpPr txBox="1"/>
          <p:nvPr>
            <p:ph idx="2" type="body"/>
          </p:nvPr>
        </p:nvSpPr>
        <p:spPr>
          <a:xfrm>
            <a:off x="4903800" y="1559150"/>
            <a:ext cx="3430500" cy="29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Meta-Aggregators</a:t>
            </a:r>
            <a:endParaRPr sz="1400"/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❖"/>
            </a:pPr>
            <a:r>
              <a:rPr lang="en" sz="1200"/>
              <a:t>OCLC Research (ArchiveGrid)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/>
              <a:t>National Library of Medicine (History of Medicine Finding Aids Consortium)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/>
              <a:t>Social Networks and Archival Context (SNAC)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Expert Advisers</a:t>
            </a:r>
            <a:endParaRPr/>
          </a:p>
        </p:txBody>
      </p:sp>
      <p:sp>
        <p:nvSpPr>
          <p:cNvPr id="298" name="Google Shape;298;p16"/>
          <p:cNvSpPr txBox="1"/>
          <p:nvPr>
            <p:ph idx="1" type="body"/>
          </p:nvPr>
        </p:nvSpPr>
        <p:spPr>
          <a:xfrm>
            <a:off x="1303800" y="1565900"/>
            <a:ext cx="6072600" cy="29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Christine di Bella, </a:t>
            </a:r>
            <a:r>
              <a:rPr lang="en"/>
              <a:t>ArchivesSpace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Mark Matienzo, </a:t>
            </a:r>
            <a:r>
              <a:rPr lang="en"/>
              <a:t>ArcLight Project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Clifford Lynch, </a:t>
            </a:r>
            <a:r>
              <a:rPr lang="en"/>
              <a:t>Coalition for Networked Information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Michele Kimpton, </a:t>
            </a:r>
            <a:r>
              <a:rPr lang="en"/>
              <a:t>Digital Public Library of America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Roger Schonfeld, </a:t>
            </a:r>
            <a:r>
              <a:rPr lang="en"/>
              <a:t>Ithaka S+R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Mary Lacy, </a:t>
            </a:r>
            <a:r>
              <a:rPr lang="en"/>
              <a:t>Library of Congress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Leigh Grinstead, </a:t>
            </a:r>
            <a:r>
              <a:rPr lang="en"/>
              <a:t>LYRASIS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Don Waters, </a:t>
            </a:r>
            <a:r>
              <a:rPr lang="en"/>
              <a:t>Mellon Foundation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Jerry Simmons, </a:t>
            </a:r>
            <a:r>
              <a:rPr lang="en"/>
              <a:t>National Archives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Robert Horton, </a:t>
            </a:r>
            <a:r>
              <a:rPr lang="en"/>
              <a:t>Smithsonian Institutions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Raym Crow, </a:t>
            </a:r>
            <a:r>
              <a:rPr lang="en"/>
              <a:t>SPARC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Elements</a:t>
            </a:r>
            <a:endParaRPr/>
          </a:p>
        </p:txBody>
      </p:sp>
      <p:sp>
        <p:nvSpPr>
          <p:cNvPr id="304" name="Google Shape;304;p17"/>
          <p:cNvSpPr txBox="1"/>
          <p:nvPr>
            <p:ph idx="1" type="body"/>
          </p:nvPr>
        </p:nvSpPr>
        <p:spPr>
          <a:xfrm>
            <a:off x="1303800" y="1516775"/>
            <a:ext cx="34305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Complete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P</a:t>
            </a:r>
            <a:r>
              <a:rPr lang="en" sz="1400"/>
              <a:t>rofile of finding aid aggregation in the United States and how it related to archival description and access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Full-day symposium with partners and advisers</a:t>
            </a:r>
            <a:endParaRPr sz="1400"/>
          </a:p>
        </p:txBody>
      </p:sp>
      <p:sp>
        <p:nvSpPr>
          <p:cNvPr id="305" name="Google Shape;305;p17"/>
          <p:cNvSpPr txBox="1"/>
          <p:nvPr>
            <p:ph idx="2" type="body"/>
          </p:nvPr>
        </p:nvSpPr>
        <p:spPr>
          <a:xfrm>
            <a:off x="4903650" y="1474425"/>
            <a:ext cx="3430500" cy="30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 Process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Action plan for next phase of collaborative planning and implementation phases of future work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</a:t>
            </a:r>
            <a:endParaRPr/>
          </a:p>
        </p:txBody>
      </p:sp>
      <p:sp>
        <p:nvSpPr>
          <p:cNvPr id="311" name="Google Shape;311;p18"/>
          <p:cNvSpPr txBox="1"/>
          <p:nvPr>
            <p:ph idx="1" type="body"/>
          </p:nvPr>
        </p:nvSpPr>
        <p:spPr>
          <a:xfrm>
            <a:off x="1303800" y="1990050"/>
            <a:ext cx="6211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Aggregator</a:t>
            </a:r>
            <a:r>
              <a:rPr lang="en" sz="1800"/>
              <a:t>: </a:t>
            </a:r>
            <a:r>
              <a:rPr lang="en" sz="1800">
                <a:solidFill>
                  <a:srgbClr val="000000"/>
                </a:solidFill>
              </a:rPr>
              <a:t>Program/organization that hosts or harvests descriptions of archival collections (mostly EAD finding aids)  from institutions within a state or region.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/>
              <a:t>Meta-Aggregator</a:t>
            </a:r>
            <a:r>
              <a:rPr lang="en" sz="1800"/>
              <a:t>: </a:t>
            </a:r>
            <a:r>
              <a:rPr lang="en" sz="1800">
                <a:solidFill>
                  <a:srgbClr val="000000"/>
                </a:solidFill>
              </a:rPr>
              <a:t>Program/organization that harvests finding aids and/or descriptions of archival context from  institutions nationwide, or beyond. 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Profile of Aggregation Landscape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>
            <p:ph type="title"/>
          </p:nvPr>
        </p:nvSpPr>
        <p:spPr>
          <a:xfrm>
            <a:off x="1303800" y="598575"/>
            <a:ext cx="3312000" cy="1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Finding Aid Aggregation At A Crossroads </a:t>
            </a:r>
            <a:endParaRPr sz="2600"/>
          </a:p>
        </p:txBody>
      </p:sp>
      <p:sp>
        <p:nvSpPr>
          <p:cNvPr id="322" name="Google Shape;322;p20"/>
          <p:cNvSpPr txBox="1"/>
          <p:nvPr>
            <p:ph idx="1" type="body"/>
          </p:nvPr>
        </p:nvSpPr>
        <p:spPr>
          <a:xfrm>
            <a:off x="1303800" y="2084650"/>
            <a:ext cx="3312000" cy="24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In-depth surveys and interviews with all current and defunct U.S. state and regional aggregators and three meta-aggregators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Context of current archival description landscape</a:t>
            </a:r>
            <a:endParaRPr/>
          </a:p>
        </p:txBody>
      </p:sp>
      <p:sp>
        <p:nvSpPr>
          <p:cNvPr id="323" name="Google Shape;323;p20"/>
          <p:cNvSpPr txBox="1"/>
          <p:nvPr/>
        </p:nvSpPr>
        <p:spPr>
          <a:xfrm>
            <a:off x="5692150" y="720100"/>
            <a:ext cx="1485900" cy="11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4" name="Google Shape;324;p20"/>
          <p:cNvSpPr txBox="1"/>
          <p:nvPr/>
        </p:nvSpPr>
        <p:spPr>
          <a:xfrm>
            <a:off x="4813775" y="3449325"/>
            <a:ext cx="4143900" cy="5739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Nunito"/>
                <a:ea typeface="Nunito"/>
                <a:cs typeface="Nunito"/>
                <a:sym typeface="Nunito"/>
              </a:rPr>
              <a:t>https://escholarship.org/uc/item/5sp13112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5" name="Google Shape;3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775" y="720100"/>
            <a:ext cx="4143800" cy="2194549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 for Data Collection</a:t>
            </a:r>
            <a:endParaRPr/>
          </a:p>
        </p:txBody>
      </p:sp>
      <p:sp>
        <p:nvSpPr>
          <p:cNvPr id="331" name="Google Shape;331;p21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Surveys</a:t>
            </a:r>
            <a:endParaRPr sz="18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All current </a:t>
            </a:r>
            <a:r>
              <a:rPr i="1" lang="en" sz="1400"/>
              <a:t>and defunct </a:t>
            </a:r>
            <a:r>
              <a:rPr lang="en" sz="1400"/>
              <a:t>U.S. state and regional aggregators and meta-aggregators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One or more representatives for each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Mostly quantitative data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Interviews</a:t>
            </a:r>
            <a:endParaRPr sz="18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Follow up and clarify responses to interview questions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Quantitative questions that benefit from conversational approach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/>
              <a:t>Notes, recorded only for short-term reference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B Consulting">
  <a:themeElements>
    <a:clrScheme name="Momentum">
      <a:dk1>
        <a:srgbClr val="F9CB9C"/>
      </a:dk1>
      <a:lt1>
        <a:srgbClr val="FFFFFF"/>
      </a:lt1>
      <a:dk2>
        <a:srgbClr val="424242"/>
      </a:dk2>
      <a:lt2>
        <a:srgbClr val="90DAD5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